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2" r:id="rId5"/>
    <p:sldId id="293" r:id="rId6"/>
    <p:sldId id="295" r:id="rId7"/>
    <p:sldId id="324" r:id="rId8"/>
    <p:sldId id="296" r:id="rId9"/>
    <p:sldId id="297" r:id="rId10"/>
    <p:sldId id="303" r:id="rId11"/>
    <p:sldId id="298" r:id="rId12"/>
    <p:sldId id="299" r:id="rId13"/>
    <p:sldId id="300" r:id="rId14"/>
    <p:sldId id="301" r:id="rId15"/>
    <p:sldId id="302" r:id="rId16"/>
    <p:sldId id="304" r:id="rId17"/>
    <p:sldId id="325" r:id="rId18"/>
    <p:sldId id="308" r:id="rId19"/>
    <p:sldId id="309" r:id="rId20"/>
    <p:sldId id="305" r:id="rId21"/>
    <p:sldId id="306" r:id="rId22"/>
    <p:sldId id="310" r:id="rId23"/>
    <p:sldId id="31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ACA6-1018-4868-92D9-4ED79697955E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E29B-F048-4A36-9B1A-9C088240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FE29-5E2F-4E91-99EF-F2BE4A8FA403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Savremene</a:t>
            </a:r>
            <a:r>
              <a:rPr lang="en-US" b="1" dirty="0"/>
              <a:t> </a:t>
            </a:r>
            <a:r>
              <a:rPr lang="en-US" b="1" dirty="0" err="1"/>
              <a:t>tehnolohije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r>
              <a:rPr lang="en-US" b="1" dirty="0"/>
              <a:t>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err="1"/>
              <a:t>Fazni</a:t>
            </a:r>
            <a:r>
              <a:rPr lang="en-US" dirty="0"/>
              <a:t> </a:t>
            </a:r>
            <a:r>
              <a:rPr lang="en-US" dirty="0" err="1"/>
              <a:t>dijagram</a:t>
            </a:r>
            <a:r>
              <a:rPr lang="en-US" dirty="0"/>
              <a:t> Fe-O:</a:t>
            </a:r>
          </a:p>
        </p:txBody>
      </p:sp>
      <p:pic>
        <p:nvPicPr>
          <p:cNvPr id="1026" name="Picture 2" descr="Fe-O"/>
          <p:cNvPicPr>
            <a:picLocks noChangeAspect="1" noChangeArrowheads="1"/>
          </p:cNvPicPr>
          <p:nvPr/>
        </p:nvPicPr>
        <p:blipFill>
          <a:blip r:embed="rId2"/>
          <a:srcRect r="8000"/>
          <a:stretch>
            <a:fillRect/>
          </a:stretch>
        </p:blipFill>
        <p:spPr bwMode="auto">
          <a:xfrm>
            <a:off x="2895599" y="1447800"/>
            <a:ext cx="6334853" cy="541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7437" t="28125" r="36750" b="26042"/>
          <a:stretch>
            <a:fillRect/>
          </a:stretch>
        </p:blipFill>
        <p:spPr bwMode="auto">
          <a:xfrm>
            <a:off x="0" y="1862667"/>
            <a:ext cx="2971800" cy="48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ircular Arrow 10"/>
          <p:cNvSpPr/>
          <p:nvPr/>
        </p:nvSpPr>
        <p:spPr>
          <a:xfrm flipH="1">
            <a:off x="914400" y="609600"/>
            <a:ext cx="2971800" cy="2590800"/>
          </a:xfrm>
          <a:prstGeom prst="circularArrow">
            <a:avLst>
              <a:gd name="adj1" fmla="val 12500"/>
              <a:gd name="adj2" fmla="val 1081573"/>
              <a:gd name="adj3" fmla="val 20457681"/>
              <a:gd name="adj4" fmla="val 10800000"/>
              <a:gd name="adj5" fmla="val 13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Uticaj apsorbovanog kiseonika na zavarene spojeve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221163"/>
          </a:xfrm>
        </p:spPr>
        <p:txBody>
          <a:bodyPr/>
          <a:lstStyle/>
          <a:p>
            <a:r>
              <a:rPr lang="sr-Latn-CS" dirty="0"/>
              <a:t>FeO fero-oksid je rastv</a:t>
            </a:r>
            <a:r>
              <a:rPr lang="en-US" dirty="0"/>
              <a:t>o</a:t>
            </a:r>
            <a:r>
              <a:rPr lang="sr-Latn-CS" dirty="0"/>
              <a:t>rljiv u železu i ima vrlo negativan uticaj na mehaničke osobine šavova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sr-Latn-CS" dirty="0"/>
              <a:t>.</a:t>
            </a:r>
          </a:p>
          <a:p>
            <a:endParaRPr lang="sr-Latn-CS" dirty="0"/>
          </a:p>
          <a:p>
            <a:r>
              <a:rPr lang="sr-Latn-CS" dirty="0"/>
              <a:t>Fe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i Fe</a:t>
            </a:r>
            <a:r>
              <a:rPr lang="sr-Latn-CS" baseline="-25000" dirty="0"/>
              <a:t>3</a:t>
            </a:r>
            <a:r>
              <a:rPr lang="sr-Latn-CS" dirty="0"/>
              <a:t>O</a:t>
            </a:r>
            <a:r>
              <a:rPr lang="sr-Latn-CS" baseline="-25000" dirty="0"/>
              <a:t>4</a:t>
            </a:r>
            <a:r>
              <a:rPr lang="sr-Latn-CS" dirty="0"/>
              <a:t> nisu rastvorljivi u železu i nalaze se u obliku nemetalnih uključaka – njihov uticaj je</a:t>
            </a:r>
            <a:r>
              <a:rPr lang="en-US" dirty="0"/>
              <a:t> </a:t>
            </a:r>
            <a:r>
              <a:rPr lang="sr-Latn-CS" dirty="0"/>
              <a:t>manje negativan u odnosu na FeO (</a:t>
            </a:r>
            <a:r>
              <a:rPr lang="en-US" dirty="0" err="1"/>
              <a:t>opasan</a:t>
            </a:r>
            <a:r>
              <a:rPr lang="en-US" dirty="0"/>
              <a:t> je </a:t>
            </a:r>
            <a:r>
              <a:rPr lang="sr-Latn-CS" dirty="0"/>
              <a:t>uticaj segregacije Fe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i Fe</a:t>
            </a:r>
            <a:r>
              <a:rPr lang="sr-Latn-CS" baseline="-25000" dirty="0"/>
              <a:t>3</a:t>
            </a:r>
            <a:r>
              <a:rPr lang="sr-Latn-CS" dirty="0"/>
              <a:t>O</a:t>
            </a:r>
            <a:r>
              <a:rPr lang="sr-Latn-CS" baseline="-25000" dirty="0"/>
              <a:t>4</a:t>
            </a:r>
            <a:r>
              <a:rPr lang="sr-Latn-CS" dirty="0"/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Uticaj fero-oksida na mehaničke osobine šavova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2249031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/>
              <a:t>*Rastvorljivost kiseonika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sr-Latn-CS" sz="2800" b="1" dirty="0"/>
              <a:t>temperaturi topljenja iznosi 0,16 %.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0" y="1317171"/>
            <a:ext cx="7315200" cy="5348960"/>
            <a:chOff x="0" y="1317171"/>
            <a:chExt cx="7315200" cy="534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0625" t="37000" r="58750" b="27000"/>
            <a:stretch>
              <a:fillRect/>
            </a:stretch>
          </p:blipFill>
          <p:spPr bwMode="auto">
            <a:xfrm>
              <a:off x="76200" y="1317171"/>
              <a:ext cx="6400800" cy="470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Arrow Connector 5"/>
            <p:cNvCxnSpPr/>
            <p:nvPr/>
          </p:nvCxnSpPr>
          <p:spPr>
            <a:xfrm rot="5400000">
              <a:off x="-265906" y="3924300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572294" y="3923507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2096294" y="3923506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3400" y="60198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Bazična obloga (elektroda)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60198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Rutilna obloga (elektroda)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60198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Oksidne obloge (elektrode)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3618706" y="3923506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86400" y="6019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Gole elektrode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208158" y="2884558"/>
              <a:ext cx="312420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/>
                <a:t>Rm, Re     [MPa]</a:t>
              </a:r>
            </a:p>
            <a:p>
              <a:endParaRPr lang="sr-Latn-C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5193268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200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36576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300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1336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400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810154" y="2047846"/>
              <a:ext cx="8382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/>
                <a:t>A  [%]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19754" y="1971646"/>
              <a:ext cx="9906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/>
                <a:t>KV [J]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0800" y="2438400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9400" y="351686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4191000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2895600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KV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Pored oksidacije železa, kiseonik izaz</a:t>
            </a:r>
            <a:r>
              <a:rPr lang="en-US" dirty="0" err="1"/>
              <a:t>i</a:t>
            </a:r>
            <a:r>
              <a:rPr lang="sr-Latn-CS" dirty="0"/>
              <a:t>va i oksidaciju drugih elemenata: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	C+O	</a:t>
            </a:r>
            <a:r>
              <a:rPr lang="en-US" dirty="0"/>
              <a:t>   </a:t>
            </a:r>
            <a:r>
              <a:rPr lang="sr-Latn-CS" dirty="0"/>
              <a:t>CO</a:t>
            </a:r>
            <a:r>
              <a:rPr lang="en-US" dirty="0"/>
              <a:t> (</a:t>
            </a:r>
            <a:r>
              <a:rPr lang="en-US" dirty="0" err="1"/>
              <a:t>isplivava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rastopa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ostane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gasni</a:t>
            </a:r>
            <a:r>
              <a:rPr lang="en-US" dirty="0"/>
              <a:t> </a:t>
            </a:r>
            <a:r>
              <a:rPr lang="en-US" dirty="0" err="1"/>
              <a:t>uključak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C je </a:t>
            </a:r>
            <a:r>
              <a:rPr lang="en-US" dirty="0" err="1"/>
              <a:t>negativno</a:t>
            </a:r>
            <a:r>
              <a:rPr lang="en-US" dirty="0"/>
              <a:t>, a CO je </a:t>
            </a:r>
            <a:r>
              <a:rPr lang="en-US" dirty="0" err="1"/>
              <a:t>otrovan</a:t>
            </a:r>
            <a:r>
              <a:rPr lang="en-US" dirty="0"/>
              <a:t>)</a:t>
            </a:r>
            <a:endParaRPr lang="sr-Latn-CS" dirty="0"/>
          </a:p>
          <a:p>
            <a:pPr>
              <a:buNone/>
            </a:pPr>
            <a:r>
              <a:rPr lang="sr-Latn-CS" dirty="0"/>
              <a:t>	Mn+O	</a:t>
            </a:r>
            <a:r>
              <a:rPr lang="en-US" dirty="0"/>
              <a:t>    </a:t>
            </a:r>
            <a:r>
              <a:rPr lang="sr-Latn-CS" dirty="0"/>
              <a:t>MnO</a:t>
            </a:r>
            <a:r>
              <a:rPr lang="en-US" dirty="0"/>
              <a:t> (</a:t>
            </a:r>
            <a:r>
              <a:rPr lang="en-US" dirty="0" err="1"/>
              <a:t>može</a:t>
            </a:r>
            <a:r>
              <a:rPr lang="en-US" dirty="0"/>
              <a:t> a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ispliva</a:t>
            </a:r>
            <a:r>
              <a:rPr lang="en-US" dirty="0"/>
              <a:t> u </a:t>
            </a:r>
            <a:r>
              <a:rPr lang="en-US" dirty="0" err="1"/>
              <a:t>trosku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ostane</a:t>
            </a:r>
            <a:r>
              <a:rPr lang="en-US" dirty="0"/>
              <a:t>,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uključak</a:t>
            </a:r>
            <a:r>
              <a:rPr lang="en-US" dirty="0"/>
              <a:t>)</a:t>
            </a:r>
            <a:endParaRPr lang="sr-Latn-CS" dirty="0"/>
          </a:p>
          <a:p>
            <a:pPr>
              <a:buNone/>
            </a:pPr>
            <a:r>
              <a:rPr lang="sr-Latn-CS" dirty="0"/>
              <a:t>	Si+2O	</a:t>
            </a:r>
            <a:r>
              <a:rPr lang="en-US" dirty="0"/>
              <a:t>    </a:t>
            </a:r>
            <a:r>
              <a:rPr lang="sr-Latn-CS" dirty="0"/>
              <a:t>SiO</a:t>
            </a:r>
            <a:r>
              <a:rPr lang="sr-Latn-C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može</a:t>
            </a:r>
            <a:r>
              <a:rPr lang="en-US" dirty="0"/>
              <a:t> a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ispliva</a:t>
            </a:r>
            <a:r>
              <a:rPr lang="en-US" dirty="0"/>
              <a:t> u </a:t>
            </a:r>
            <a:r>
              <a:rPr lang="en-US" dirty="0" err="1"/>
              <a:t>trosku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ostane</a:t>
            </a:r>
            <a:r>
              <a:rPr lang="en-US" dirty="0"/>
              <a:t>,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uključak</a:t>
            </a:r>
            <a:r>
              <a:rPr lang="en-US" dirty="0"/>
              <a:t>)</a:t>
            </a:r>
            <a:endParaRPr lang="sr-Latn-C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2514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5105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Reakcije između legirajućih elemenata i fero-oksida: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			FeO+C		CO+Fe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			FeO+Mn		MnO+Fe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			2FeO+Si		SiO</a:t>
            </a:r>
            <a:r>
              <a:rPr lang="sr-Latn-CS" baseline="-25000" dirty="0"/>
              <a:t>2</a:t>
            </a:r>
            <a:r>
              <a:rPr lang="sr-Latn-CS" dirty="0"/>
              <a:t>+2Fe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25908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3732212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4951412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Apsorpcija azota u šavovima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Železo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azotom</a:t>
            </a:r>
            <a:r>
              <a:rPr lang="en-US" dirty="0"/>
              <a:t> </a:t>
            </a:r>
            <a:r>
              <a:rPr lang="en-US" dirty="0" err="1"/>
              <a:t>obrazuje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nitrida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2Fe+0,5N</a:t>
            </a:r>
            <a:r>
              <a:rPr lang="en-US" baseline="-25000" dirty="0"/>
              <a:t>2</a:t>
            </a:r>
            <a:r>
              <a:rPr lang="en-US" dirty="0"/>
              <a:t>		Fe</a:t>
            </a:r>
            <a:r>
              <a:rPr lang="en-US" baseline="-25000" dirty="0"/>
              <a:t>2</a:t>
            </a:r>
            <a:r>
              <a:rPr lang="en-US" dirty="0"/>
              <a:t>N (11,1 % </a:t>
            </a:r>
            <a:r>
              <a:rPr lang="en-US" dirty="0" err="1"/>
              <a:t>azota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4Fe+0,5N</a:t>
            </a:r>
            <a:r>
              <a:rPr lang="en-US" baseline="-25000" dirty="0"/>
              <a:t>2</a:t>
            </a:r>
            <a:r>
              <a:rPr lang="en-US" dirty="0"/>
              <a:t>		Fe</a:t>
            </a:r>
            <a:r>
              <a:rPr lang="en-US" baseline="-25000" dirty="0"/>
              <a:t>4</a:t>
            </a:r>
            <a:r>
              <a:rPr lang="en-US" dirty="0"/>
              <a:t>N (5,9 % </a:t>
            </a:r>
            <a:r>
              <a:rPr lang="en-US" dirty="0" err="1"/>
              <a:t>azota</a:t>
            </a:r>
            <a:r>
              <a:rPr lang="en-US" dirty="0"/>
              <a:t> – </a:t>
            </a:r>
            <a:r>
              <a:rPr lang="en-US" dirty="0" err="1"/>
              <a:t>opasniji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3122612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62200" y="42672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Reakcije između legirajućih elemenata i fero-oksida: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		2Ti + N</a:t>
            </a:r>
            <a:r>
              <a:rPr lang="en-US" baseline="-25000" dirty="0"/>
              <a:t>2</a:t>
            </a:r>
            <a:r>
              <a:rPr lang="en-US" dirty="0"/>
              <a:t> 		 2TiN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3Si + 2N</a:t>
            </a:r>
            <a:r>
              <a:rPr lang="en-US" baseline="-25000" dirty="0"/>
              <a:t>2</a:t>
            </a:r>
            <a:r>
              <a:rPr lang="en-US" dirty="0"/>
              <a:t>		Si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</a:t>
            </a:r>
            <a:endParaRPr lang="sr-Latn-C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3124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4343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4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železo</a:t>
            </a:r>
            <a:r>
              <a:rPr lang="en-US" dirty="0"/>
              <a:t> – </a:t>
            </a:r>
            <a:r>
              <a:rPr lang="en-US" dirty="0" err="1"/>
              <a:t>azot</a:t>
            </a:r>
            <a:r>
              <a:rPr lang="en-US" dirty="0"/>
              <a:t>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0542" t="34375" r="70132" b="32292"/>
          <a:stretch>
            <a:fillRect/>
          </a:stretch>
        </p:blipFill>
        <p:spPr bwMode="auto">
          <a:xfrm>
            <a:off x="0" y="3048000"/>
            <a:ext cx="35361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ars.els-cdn.com/content/image/1-s2.0-S0079642500000037-gr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090" y="2578101"/>
            <a:ext cx="5581910" cy="393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Rastvorljivost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 u </a:t>
            </a:r>
            <a:r>
              <a:rPr lang="en-US" dirty="0" err="1"/>
              <a:t>železu</a:t>
            </a:r>
            <a:r>
              <a:rPr lang="en-US" dirty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8800" y="1447800"/>
            <a:ext cx="5486400" cy="4648200"/>
            <a:chOff x="2819400" y="1524000"/>
            <a:chExt cx="4572000" cy="396240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/>
            <a:srcRect l="48609" t="13542" r="20937" b="32292"/>
            <a:stretch>
              <a:fillRect/>
            </a:stretch>
          </p:blipFill>
          <p:spPr bwMode="auto">
            <a:xfrm>
              <a:off x="3429000" y="1524000"/>
              <a:ext cx="39624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39824" t="13542" r="55491" b="32292"/>
            <a:stretch>
              <a:fillRect/>
            </a:stretch>
          </p:blipFill>
          <p:spPr bwMode="auto">
            <a:xfrm>
              <a:off x="2819400" y="1524000"/>
              <a:ext cx="6096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 rot="20948879">
            <a:off x="2540412" y="5281215"/>
            <a:ext cx="1001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/>
                <a:cs typeface="Calibri"/>
              </a:rPr>
              <a:t>α</a:t>
            </a:r>
            <a:r>
              <a:rPr lang="en-US" dirty="0">
                <a:latin typeface="Calibri"/>
                <a:cs typeface="Calibri"/>
              </a:rPr>
              <a:t>-Fe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849000">
            <a:off x="3956383" y="323306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N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ϒ</a:t>
            </a:r>
            <a:r>
              <a:rPr lang="en-US" dirty="0">
                <a:latin typeface="Calibri"/>
                <a:cs typeface="Calibri"/>
              </a:rPr>
              <a:t>-Fe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451665">
            <a:off x="3839568" y="4627203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H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ϒ</a:t>
            </a:r>
            <a:r>
              <a:rPr lang="en-US" dirty="0">
                <a:latin typeface="Calibri"/>
                <a:cs typeface="Calibri"/>
              </a:rPr>
              <a:t>-Fe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451665">
            <a:off x="4906367" y="5050338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>
                <a:latin typeface="Calibri"/>
                <a:cs typeface="Calibri"/>
              </a:rPr>
              <a:t>-Fe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rastop</a:t>
            </a:r>
            <a:endParaRPr lang="en-US" b="1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5829300" y="12573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31242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51816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0" y="49530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10668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133600"/>
            <a:ext cx="4572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Nastavne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zavarenih</a:t>
            </a:r>
            <a:r>
              <a:rPr lang="en-US" dirty="0"/>
              <a:t> </a:t>
            </a:r>
            <a:r>
              <a:rPr lang="en-US" dirty="0" err="1"/>
              <a:t>spojeva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Apsorpcija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u </a:t>
            </a:r>
            <a:r>
              <a:rPr lang="en-US" dirty="0" err="1"/>
              <a:t>šavu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Prsline</a:t>
            </a:r>
            <a:r>
              <a:rPr lang="en-US" dirty="0"/>
              <a:t> u </a:t>
            </a:r>
            <a:r>
              <a:rPr lang="en-US" dirty="0" err="1"/>
              <a:t>zavarenom</a:t>
            </a:r>
            <a:r>
              <a:rPr lang="en-US" dirty="0"/>
              <a:t> </a:t>
            </a:r>
            <a:r>
              <a:rPr lang="en-US" dirty="0" err="1"/>
              <a:t>spoju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362200"/>
            <a:ext cx="6705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371600" y="0"/>
            <a:ext cx="7848600" cy="6578263"/>
            <a:chOff x="609600" y="0"/>
            <a:chExt cx="7848600" cy="6578263"/>
          </a:xfrm>
        </p:grpSpPr>
        <p:grpSp>
          <p:nvGrpSpPr>
            <p:cNvPr id="57" name="Group 56"/>
            <p:cNvGrpSpPr/>
            <p:nvPr/>
          </p:nvGrpSpPr>
          <p:grpSpPr>
            <a:xfrm>
              <a:off x="1295400" y="0"/>
              <a:ext cx="6477000" cy="5563394"/>
              <a:chOff x="1295400" y="0"/>
              <a:chExt cx="6477000" cy="556339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676400" y="0"/>
                <a:ext cx="6019800" cy="5016500"/>
                <a:chOff x="1676400" y="304800"/>
                <a:chExt cx="6019800" cy="5016500"/>
              </a:xfrm>
            </p:grpSpPr>
            <p:pic>
              <p:nvPicPr>
                <p:cNvPr id="33793" name="Picture 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4554" t="43750" r="37335" b="14583"/>
                <a:stretch>
                  <a:fillRect/>
                </a:stretch>
              </p:blipFill>
              <p:spPr bwMode="auto">
                <a:xfrm>
                  <a:off x="1676400" y="304800"/>
                  <a:ext cx="6019800" cy="5016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rot="16200000">
                  <a:off x="468242" y="1741559"/>
                  <a:ext cx="3124202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CS" sz="2000" b="1" dirty="0"/>
                    <a:t>Rm, Re     [MPa]</a:t>
                  </a:r>
                </a:p>
                <a:p>
                  <a:endParaRPr lang="sr-Latn-CS" sz="2000" b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011680" y="1828800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CS" b="1" dirty="0"/>
                    <a:t>400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011680" y="2678668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3</a:t>
                  </a:r>
                  <a:r>
                    <a:rPr lang="sr-Latn-CS" b="1" dirty="0"/>
                    <a:t>00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011680" y="3593068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2</a:t>
                  </a:r>
                  <a:r>
                    <a:rPr lang="sr-Latn-CS" b="1" dirty="0"/>
                    <a:t>00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057400" y="4355068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1</a:t>
                  </a:r>
                  <a:r>
                    <a:rPr lang="sr-Latn-CS" b="1" dirty="0"/>
                    <a:t>00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981200" y="1066800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5</a:t>
                  </a:r>
                  <a:r>
                    <a:rPr lang="sr-Latn-CS" b="1" dirty="0"/>
                    <a:t>00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773668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/>
                    <a:t>Rm</a:t>
                  </a:r>
                  <a:endParaRPr lang="sr-Latn-CS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419600" y="1219200"/>
                  <a:ext cx="457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Re</a:t>
                  </a:r>
                  <a:endParaRPr lang="sr-Latn-C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648200" y="3276600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A</a:t>
                  </a:r>
                  <a:endParaRPr lang="sr-Latn-C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191000" y="4191000"/>
                  <a:ext cx="533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KV</a:t>
                  </a:r>
                  <a:endParaRPr lang="sr-Latn-CS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6743700" y="876300"/>
                  <a:ext cx="908566" cy="3751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KV [J]</a:t>
                  </a:r>
                  <a:endParaRPr lang="sr-Latn-CS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5905500" y="876300"/>
                  <a:ext cx="908566" cy="3751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A [%]</a:t>
                  </a:r>
                  <a:endParaRPr lang="sr-Latn-CS" b="1" dirty="0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 rot="5400000">
                <a:off x="1103710" y="2628504"/>
                <a:ext cx="449659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52800" y="4876800"/>
                <a:ext cx="441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7429896" y="5220096"/>
                <a:ext cx="68500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875903" y="2705497"/>
                <a:ext cx="464899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200400" y="5029200"/>
                <a:ext cx="2819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5754291" y="5295503"/>
                <a:ext cx="53260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609600" y="2819400"/>
                <a:ext cx="487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048000" y="5256212"/>
                <a:ext cx="1600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4496991" y="5409803"/>
                <a:ext cx="30400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456405" y="2818606"/>
                <a:ext cx="4876800" cy="15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295400" y="5257800"/>
                <a:ext cx="1600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1144191" y="5409009"/>
                <a:ext cx="30400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381000" y="2971800"/>
                <a:ext cx="5181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7086600" y="5562600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0,04 % N </a:t>
              </a:r>
              <a:r>
                <a:rPr lang="en-US" sz="2000" b="1" dirty="0" err="1"/>
                <a:t>oksidne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endParaRPr lang="en-US" sz="2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86400" y="5562600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0,03 % N </a:t>
              </a:r>
              <a:r>
                <a:rPr lang="en-US" sz="2000" b="1" dirty="0" err="1"/>
                <a:t>kisele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endParaRPr lang="en-US" sz="2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62400" y="5562600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0,025 % N </a:t>
              </a:r>
              <a:r>
                <a:rPr lang="en-US" sz="2000" b="1" dirty="0" err="1"/>
                <a:t>rutilne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endParaRPr lang="en-US" sz="2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62200" y="5562600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0,02 % N </a:t>
              </a:r>
              <a:r>
                <a:rPr lang="en-US" sz="2000" b="1" dirty="0" err="1"/>
                <a:t>celulozne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endParaRPr lang="en-US" sz="2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" y="5562600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0,018 % N </a:t>
              </a:r>
              <a:r>
                <a:rPr lang="en-US" sz="2000" b="1" dirty="0" err="1"/>
                <a:t>bazične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endParaRPr lang="en-US" sz="20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95600" y="381000"/>
              <a:ext cx="457200" cy="39624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2438400" cy="1143000"/>
          </a:xfrm>
        </p:spPr>
        <p:txBody>
          <a:bodyPr>
            <a:noAutofit/>
          </a:bodyPr>
          <a:lstStyle/>
          <a:p>
            <a:pPr algn="l"/>
            <a:r>
              <a:rPr lang="sr-Latn-CS" sz="3600" dirty="0"/>
              <a:t>Uticaj fero-</a:t>
            </a:r>
            <a:r>
              <a:rPr lang="en-US" sz="3600" dirty="0" err="1"/>
              <a:t>nitrida</a:t>
            </a:r>
            <a:r>
              <a:rPr lang="sr-Latn-CS" sz="3600" dirty="0"/>
              <a:t> na mehaničke osobine šavova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Reakcije između legirajućih elemenata i fero-oksida: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		2Ti + N</a:t>
            </a:r>
            <a:r>
              <a:rPr lang="en-US" baseline="-25000" dirty="0"/>
              <a:t>2</a:t>
            </a:r>
            <a:r>
              <a:rPr lang="en-US" dirty="0"/>
              <a:t> 		 2TiN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3Si + 2N</a:t>
            </a:r>
            <a:r>
              <a:rPr lang="en-US" baseline="-25000" dirty="0"/>
              <a:t>2</a:t>
            </a:r>
            <a:r>
              <a:rPr lang="en-US" dirty="0"/>
              <a:t>		Si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</a:t>
            </a:r>
            <a:endParaRPr lang="sr-Latn-C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3124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4343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Apsorpcija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</a:t>
            </a:r>
            <a:r>
              <a:rPr lang="en-US" dirty="0" err="1"/>
              <a:t>šavovima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/>
          <a:lstStyle/>
          <a:p>
            <a:r>
              <a:rPr lang="en-US" dirty="0" err="1"/>
              <a:t>Rastvorljivost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vodonika</a:t>
            </a:r>
            <a:r>
              <a:rPr lang="en-US" dirty="0"/>
              <a:t> u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železu</a:t>
            </a:r>
            <a:r>
              <a:rPr lang="en-US" dirty="0"/>
              <a:t>: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124200" y="152400"/>
            <a:ext cx="5486400" cy="5410200"/>
            <a:chOff x="3352800" y="152400"/>
            <a:chExt cx="5486400" cy="5410200"/>
          </a:xfrm>
        </p:grpSpPr>
        <p:grpSp>
          <p:nvGrpSpPr>
            <p:cNvPr id="4" name="Group 4"/>
            <p:cNvGrpSpPr/>
            <p:nvPr/>
          </p:nvGrpSpPr>
          <p:grpSpPr>
            <a:xfrm>
              <a:off x="3352800" y="533400"/>
              <a:ext cx="5486400" cy="4648200"/>
              <a:chOff x="2819400" y="1524000"/>
              <a:chExt cx="4572000" cy="39624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29000" y="1524000"/>
                <a:ext cx="39624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9400" y="1524000"/>
                <a:ext cx="6096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7"/>
            <p:cNvGrpSpPr/>
            <p:nvPr/>
          </p:nvGrpSpPr>
          <p:grpSpPr>
            <a:xfrm>
              <a:off x="3352800" y="533400"/>
              <a:ext cx="5486400" cy="4648200"/>
              <a:chOff x="2819400" y="1524000"/>
              <a:chExt cx="4572000" cy="396240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29000" y="1524000"/>
                <a:ext cx="39624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9400" y="1524000"/>
                <a:ext cx="6096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 rot="20948879">
              <a:off x="4064412" y="4366815"/>
              <a:ext cx="10015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Calibri"/>
                  <a:cs typeface="Calibri"/>
                </a:rPr>
                <a:t>α</a:t>
              </a:r>
              <a:r>
                <a:rPr lang="en-US" dirty="0">
                  <a:latin typeface="Calibri"/>
                  <a:cs typeface="Calibri"/>
                </a:rPr>
                <a:t>-Fe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849000">
              <a:off x="5480383" y="2318665"/>
              <a:ext cx="11208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N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l-GR" dirty="0">
                  <a:latin typeface="Calibri"/>
                  <a:cs typeface="Calibri"/>
                </a:rPr>
                <a:t>ϒ</a:t>
              </a:r>
              <a:r>
                <a:rPr lang="en-US" dirty="0">
                  <a:latin typeface="Calibri"/>
                  <a:cs typeface="Calibri"/>
                </a:rPr>
                <a:t>-Fe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451665">
              <a:off x="5363568" y="3712803"/>
              <a:ext cx="11208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H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l-GR" dirty="0">
                  <a:latin typeface="Calibri"/>
                  <a:cs typeface="Calibri"/>
                </a:rPr>
                <a:t>ϒ</a:t>
              </a:r>
              <a:r>
                <a:rPr lang="en-US" dirty="0">
                  <a:latin typeface="Calibri"/>
                  <a:cs typeface="Calibri"/>
                </a:rPr>
                <a:t>-Fe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451665">
              <a:off x="6430367" y="4135938"/>
              <a:ext cx="11208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Calibri"/>
                  <a:cs typeface="Calibri"/>
                </a:rPr>
                <a:t>δ</a:t>
              </a:r>
              <a:r>
                <a:rPr lang="en-US" dirty="0">
                  <a:latin typeface="Calibri"/>
                  <a:cs typeface="Calibri"/>
                </a:rPr>
                <a:t>-Fe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228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rastop</a:t>
              </a:r>
              <a:endParaRPr lang="en-US" b="1" dirty="0"/>
            </a:p>
          </p:txBody>
        </p:sp>
        <p:sp>
          <p:nvSpPr>
            <p:cNvPr id="16" name="Right Brace 15"/>
            <p:cNvSpPr/>
            <p:nvPr/>
          </p:nvSpPr>
          <p:spPr>
            <a:xfrm rot="16200000">
              <a:off x="7353300" y="342900"/>
              <a:ext cx="228600" cy="762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3581400"/>
              <a:ext cx="12192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4267200"/>
              <a:ext cx="9906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53200" y="4038600"/>
              <a:ext cx="9906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10400" y="152400"/>
              <a:ext cx="9906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29000" y="1295400"/>
              <a:ext cx="457200" cy="76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4838700" y="3314700"/>
              <a:ext cx="4419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991100" y="3314700"/>
              <a:ext cx="4419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572000" y="555367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Rastvorljivost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temperaturi</a:t>
            </a:r>
            <a:r>
              <a:rPr lang="en-US" b="1" dirty="0"/>
              <a:t> </a:t>
            </a:r>
            <a:r>
              <a:rPr lang="en-US" b="1" dirty="0" err="1"/>
              <a:t>malo</a:t>
            </a:r>
            <a:r>
              <a:rPr lang="en-US" b="1" dirty="0"/>
              <a:t> </a:t>
            </a:r>
            <a:r>
              <a:rPr lang="en-US" b="1" dirty="0" err="1"/>
              <a:t>ispod</a:t>
            </a:r>
            <a:r>
              <a:rPr lang="en-US" b="1" dirty="0"/>
              <a:t> 1530</a:t>
            </a:r>
            <a:r>
              <a:rPr lang="en-US" b="1" baseline="30000" dirty="0"/>
              <a:t>o</a:t>
            </a:r>
            <a:r>
              <a:rPr lang="en-US" b="1" dirty="0"/>
              <a:t>C je 8 cm</a:t>
            </a:r>
            <a:r>
              <a:rPr lang="en-US" b="1" baseline="30000" dirty="0"/>
              <a:t>3</a:t>
            </a:r>
            <a:r>
              <a:rPr lang="en-US" b="1" dirty="0"/>
              <a:t>/100 g </a:t>
            </a:r>
            <a:r>
              <a:rPr lang="en-US" b="1" dirty="0" err="1"/>
              <a:t>metala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10400" y="5562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Rastvorljivost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temperaturi</a:t>
            </a:r>
            <a:r>
              <a:rPr lang="en-US" b="1" dirty="0"/>
              <a:t>  </a:t>
            </a:r>
            <a:r>
              <a:rPr lang="en-US" b="1" dirty="0" err="1"/>
              <a:t>malo</a:t>
            </a:r>
            <a:r>
              <a:rPr lang="en-US" b="1" dirty="0"/>
              <a:t> iznad1530</a:t>
            </a:r>
            <a:r>
              <a:rPr lang="en-US" b="1" baseline="30000" dirty="0"/>
              <a:t>o</a:t>
            </a:r>
            <a:r>
              <a:rPr lang="en-US" b="1" dirty="0"/>
              <a:t>C je 28 cm</a:t>
            </a:r>
            <a:r>
              <a:rPr lang="en-US" b="1" baseline="30000" dirty="0"/>
              <a:t>3</a:t>
            </a:r>
            <a:r>
              <a:rPr lang="en-US" b="1" dirty="0"/>
              <a:t>/100 g </a:t>
            </a:r>
            <a:r>
              <a:rPr lang="en-US" b="1" dirty="0" err="1"/>
              <a:t>metala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/>
              <a:t>Vodonik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nađe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Međukristalni</a:t>
            </a:r>
            <a:r>
              <a:rPr lang="en-US" dirty="0"/>
              <a:t> </a:t>
            </a:r>
            <a:r>
              <a:rPr lang="en-US" dirty="0" err="1"/>
              <a:t>gasni</a:t>
            </a:r>
            <a:r>
              <a:rPr lang="en-US" dirty="0"/>
              <a:t> </a:t>
            </a:r>
            <a:r>
              <a:rPr lang="en-US" dirty="0" err="1"/>
              <a:t>uključak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molekularnom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(H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514350" indent="-514350">
              <a:buNone/>
            </a:pPr>
            <a:r>
              <a:rPr lang="en-US" dirty="0"/>
              <a:t>2.	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u </a:t>
            </a:r>
            <a:r>
              <a:rPr lang="en-US" dirty="0" err="1"/>
              <a:t>kristalnoj</a:t>
            </a:r>
            <a:r>
              <a:rPr lang="en-US" dirty="0"/>
              <a:t> </a:t>
            </a:r>
            <a:r>
              <a:rPr lang="en-US" dirty="0" err="1"/>
              <a:t>rešetci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atomnom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(H)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3200" dirty="0" err="1"/>
              <a:t>Difuzija</a:t>
            </a:r>
            <a:r>
              <a:rPr lang="en-US" sz="3200" dirty="0"/>
              <a:t> </a:t>
            </a:r>
            <a:r>
              <a:rPr lang="en-US" sz="3200" dirty="0" err="1"/>
              <a:t>atomnog</a:t>
            </a:r>
            <a:r>
              <a:rPr lang="en-US" sz="3200" dirty="0"/>
              <a:t> </a:t>
            </a:r>
            <a:r>
              <a:rPr lang="en-US" sz="3200" dirty="0" err="1"/>
              <a:t>vodonika</a:t>
            </a:r>
            <a:r>
              <a:rPr lang="en-US" sz="3200" dirty="0"/>
              <a:t> se </a:t>
            </a:r>
            <a:r>
              <a:rPr lang="en-US" sz="3200" dirty="0" err="1"/>
              <a:t>dešava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sobnoj</a:t>
            </a:r>
            <a:r>
              <a:rPr lang="en-US" sz="3200" dirty="0"/>
              <a:t> </a:t>
            </a:r>
            <a:r>
              <a:rPr lang="en-US" sz="3200" dirty="0" err="1"/>
              <a:t>temperaturi</a:t>
            </a:r>
            <a:r>
              <a:rPr lang="en-US" sz="3200" dirty="0"/>
              <a:t>, </a:t>
            </a:r>
            <a:r>
              <a:rPr lang="en-US" sz="3200" dirty="0" err="1"/>
              <a:t>kada</a:t>
            </a:r>
            <a:r>
              <a:rPr lang="en-US" sz="3200" dirty="0"/>
              <a:t> </a:t>
            </a:r>
            <a:r>
              <a:rPr lang="en-US" sz="3200" dirty="0" err="1"/>
              <a:t>atomni</a:t>
            </a:r>
            <a:r>
              <a:rPr lang="en-US" sz="3200" dirty="0"/>
              <a:t> </a:t>
            </a:r>
            <a:r>
              <a:rPr lang="en-US" sz="3200" dirty="0" err="1"/>
              <a:t>vodonik</a:t>
            </a:r>
            <a:r>
              <a:rPr lang="en-US" sz="3200" dirty="0"/>
              <a:t> </a:t>
            </a:r>
            <a:r>
              <a:rPr lang="en-US" sz="3200" dirty="0" err="1"/>
              <a:t>lako</a:t>
            </a:r>
            <a:r>
              <a:rPr lang="en-US" sz="3200" dirty="0"/>
              <a:t> </a:t>
            </a:r>
            <a:r>
              <a:rPr lang="en-US" sz="3200" dirty="0" err="1"/>
              <a:t>difunduje</a:t>
            </a:r>
            <a:r>
              <a:rPr lang="en-US" sz="3200" dirty="0"/>
              <a:t> </a:t>
            </a:r>
            <a:r>
              <a:rPr lang="en-US" sz="3200" dirty="0" err="1"/>
              <a:t>unutar</a:t>
            </a:r>
            <a:r>
              <a:rPr lang="en-US" sz="3200" dirty="0"/>
              <a:t> </a:t>
            </a:r>
            <a:r>
              <a:rPr lang="en-US" sz="3200" dirty="0" err="1"/>
              <a:t>kristalne</a:t>
            </a:r>
            <a:r>
              <a:rPr lang="en-US" sz="3200" dirty="0"/>
              <a:t> </a:t>
            </a:r>
            <a:r>
              <a:rPr lang="en-US" sz="3200" dirty="0" err="1"/>
              <a:t>rešetke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Na </a:t>
            </a:r>
            <a:r>
              <a:rPr lang="en-US" sz="3200" dirty="0" err="1"/>
              <a:t>difuziju</a:t>
            </a:r>
            <a:r>
              <a:rPr lang="en-US" sz="3200" dirty="0"/>
              <a:t> </a:t>
            </a:r>
            <a:r>
              <a:rPr lang="en-US" sz="3200" dirty="0" err="1"/>
              <a:t>vodonika</a:t>
            </a:r>
            <a:r>
              <a:rPr lang="en-US" sz="3200" dirty="0"/>
              <a:t> </a:t>
            </a:r>
            <a:r>
              <a:rPr lang="en-US" sz="3200" dirty="0" err="1"/>
              <a:t>mnogo</a:t>
            </a:r>
            <a:r>
              <a:rPr lang="en-US" sz="3200" dirty="0"/>
              <a:t> </a:t>
            </a:r>
            <a:r>
              <a:rPr lang="en-US" sz="3200" dirty="0" err="1"/>
              <a:t>utiče</a:t>
            </a:r>
            <a:r>
              <a:rPr lang="en-US" sz="3200" dirty="0"/>
              <a:t> </a:t>
            </a:r>
            <a:r>
              <a:rPr lang="en-US" sz="3200" dirty="0" err="1"/>
              <a:t>mikrostruktura</a:t>
            </a:r>
            <a:r>
              <a:rPr lang="en-US" sz="3200" dirty="0"/>
              <a:t> (</a:t>
            </a:r>
            <a:r>
              <a:rPr lang="en-US" sz="3200" dirty="0" err="1"/>
              <a:t>martenzitna</a:t>
            </a:r>
            <a:r>
              <a:rPr lang="en-US" sz="3200" dirty="0"/>
              <a:t> – mala </a:t>
            </a:r>
            <a:r>
              <a:rPr lang="en-US" sz="3200" dirty="0" err="1"/>
              <a:t>difuzija</a:t>
            </a:r>
            <a:r>
              <a:rPr lang="en-US" sz="3200" dirty="0"/>
              <a:t>, </a:t>
            </a:r>
            <a:r>
              <a:rPr lang="en-US" sz="3200" dirty="0" err="1"/>
              <a:t>perlitna</a:t>
            </a:r>
            <a:r>
              <a:rPr lang="en-US" sz="3200" dirty="0"/>
              <a:t> – </a:t>
            </a:r>
            <a:r>
              <a:rPr lang="en-US" sz="3200" dirty="0" err="1"/>
              <a:t>velika</a:t>
            </a:r>
            <a:r>
              <a:rPr lang="en-US" sz="3200" dirty="0"/>
              <a:t> </a:t>
            </a:r>
            <a:r>
              <a:rPr lang="en-US" sz="3200" dirty="0" err="1"/>
              <a:t>difuzija</a:t>
            </a:r>
            <a:r>
              <a:rPr lang="en-US" sz="3200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Silicijum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mangan</a:t>
            </a:r>
            <a:r>
              <a:rPr lang="en-US" sz="3200" dirty="0"/>
              <a:t> </a:t>
            </a:r>
            <a:r>
              <a:rPr lang="en-US" sz="3200" dirty="0" err="1"/>
              <a:t>usporavaju</a:t>
            </a:r>
            <a:r>
              <a:rPr lang="en-US" sz="3200" dirty="0"/>
              <a:t> </a:t>
            </a:r>
            <a:r>
              <a:rPr lang="en-US" sz="3200" dirty="0" err="1"/>
              <a:t>oslobađanje</a:t>
            </a:r>
            <a:r>
              <a:rPr lang="en-US" sz="3200" dirty="0"/>
              <a:t> </a:t>
            </a:r>
            <a:r>
              <a:rPr lang="en-US" sz="3200" dirty="0" err="1"/>
              <a:t>vodonika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2H + O		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 + O			OH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2667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52600" y="3810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4038600" y="2362200"/>
            <a:ext cx="4572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590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Prisustvo</a:t>
            </a:r>
            <a:r>
              <a:rPr lang="en-US" sz="2400" b="1" dirty="0"/>
              <a:t> </a:t>
            </a:r>
            <a:r>
              <a:rPr lang="en-US" sz="2400" b="1" dirty="0" err="1"/>
              <a:t>kiseonika</a:t>
            </a:r>
            <a:r>
              <a:rPr lang="en-US" sz="2400" b="1" dirty="0"/>
              <a:t> </a:t>
            </a:r>
            <a:r>
              <a:rPr lang="en-US" sz="2400" b="1" dirty="0" err="1"/>
              <a:t>ograničava</a:t>
            </a:r>
            <a:r>
              <a:rPr lang="en-US" sz="2400" b="1" dirty="0"/>
              <a:t> </a:t>
            </a:r>
            <a:r>
              <a:rPr lang="en-US" sz="2400" b="1" dirty="0" err="1"/>
              <a:t>koncentraciju</a:t>
            </a:r>
            <a:r>
              <a:rPr lang="en-US" sz="2400" b="1" dirty="0"/>
              <a:t> </a:t>
            </a:r>
            <a:r>
              <a:rPr lang="en-US" sz="2400" b="1" dirty="0" err="1"/>
              <a:t>vodonika</a:t>
            </a:r>
            <a:r>
              <a:rPr lang="en-US" sz="2400" b="1" dirty="0"/>
              <a:t> u </a:t>
            </a:r>
            <a:r>
              <a:rPr lang="en-US" sz="2400" b="1" dirty="0" err="1"/>
              <a:t>šavovima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sr-Latn-CS" dirty="0"/>
              <a:t> na pojavu grešaka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Prisustvo vodonika izaziva pojavu sledećih grešaka: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Prštanje metala</a:t>
            </a:r>
          </a:p>
          <a:p>
            <a:pPr marL="514350" indent="-514350">
              <a:buAutoNum type="arabicPeriod"/>
            </a:pPr>
            <a:r>
              <a:rPr lang="sr-Latn-CS" dirty="0"/>
              <a:t>Obrazovanje mehurova</a:t>
            </a:r>
          </a:p>
          <a:p>
            <a:pPr marL="514350" indent="-514350">
              <a:buAutoNum type="arabicPeriod"/>
            </a:pPr>
            <a:r>
              <a:rPr lang="sr-Latn-CS" dirty="0"/>
              <a:t>Obrazovanje “ribljih očiju”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Prštanje metala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Nastaje kao posledica različite rastvorljivosti vodonika u tečnom i očvrsnulom metalu.</a:t>
            </a:r>
          </a:p>
          <a:p>
            <a:pPr>
              <a:buNone/>
            </a:pPr>
            <a:r>
              <a:rPr lang="sr-Latn-CS" dirty="0"/>
              <a:t>- 	Pri hlađenju, dolazi do burnog izdvajanja vodonika iz tečnog metala</a:t>
            </a:r>
            <a:r>
              <a:rPr lang="en-US" dirty="0"/>
              <a:t> (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800 </a:t>
            </a:r>
            <a:r>
              <a:rPr lang="en-US" dirty="0" err="1"/>
              <a:t>bara</a:t>
            </a:r>
            <a:r>
              <a:rPr lang="en-US" dirty="0"/>
              <a:t>)</a:t>
            </a:r>
            <a:r>
              <a:rPr lang="sr-Latn-CS" dirty="0"/>
              <a:t>, što izaziva pojavu neravnina na površini i gubitak metala.</a:t>
            </a:r>
            <a:endParaRPr lang="en-US" dirty="0"/>
          </a:p>
        </p:txBody>
      </p:sp>
      <p:pic>
        <p:nvPicPr>
          <p:cNvPr id="7170" name="Picture 2" descr="Fig. 2. Surface breaking pores (T fillet weld in primed plat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419600"/>
            <a:ext cx="4000500" cy="227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Obrazovanje mehurova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Mehurovi se javljaju u slučaju da vodonik ostane “zarobljen” u metalu nakon hlađenja.</a:t>
            </a:r>
          </a:p>
          <a:p>
            <a:pPr>
              <a:buFontTx/>
              <a:buChar char="-"/>
            </a:pPr>
            <a:r>
              <a:rPr lang="sr-Latn-CS" dirty="0"/>
              <a:t>Gasovi unutar mehurova su pod visokim pritiskom</a:t>
            </a:r>
            <a:r>
              <a:rPr lang="en-US" dirty="0"/>
              <a:t> (&gt; 800 </a:t>
            </a:r>
            <a:r>
              <a:rPr lang="en-US" dirty="0" err="1"/>
              <a:t>bara</a:t>
            </a:r>
            <a:r>
              <a:rPr lang="en-US" dirty="0"/>
              <a:t>)</a:t>
            </a:r>
            <a:r>
              <a:rPr lang="sr-Latn-CS" dirty="0"/>
              <a:t>:</a:t>
            </a:r>
          </a:p>
          <a:p>
            <a:pPr>
              <a:buNone/>
            </a:pPr>
            <a:r>
              <a:rPr lang="sr-Latn-CS" dirty="0"/>
              <a:t>FeO + 2H		H</a:t>
            </a:r>
            <a:r>
              <a:rPr lang="sr-Latn-CS" baseline="-25000" dirty="0"/>
              <a:t>2</a:t>
            </a:r>
            <a:r>
              <a:rPr lang="sr-Latn-CS" dirty="0"/>
              <a:t>O + Fe</a:t>
            </a:r>
          </a:p>
          <a:p>
            <a:pPr>
              <a:buNone/>
            </a:pPr>
            <a:r>
              <a:rPr lang="sr-Latn-CS" dirty="0"/>
              <a:t>H</a:t>
            </a:r>
            <a:r>
              <a:rPr lang="sr-Latn-CS" baseline="-25000" dirty="0"/>
              <a:t>2 </a:t>
            </a:r>
            <a:r>
              <a:rPr lang="sr-Latn-CS" dirty="0"/>
              <a:t>+ S			H</a:t>
            </a:r>
            <a:r>
              <a:rPr lang="sr-Latn-CS" baseline="-25000" dirty="0"/>
              <a:t>2</a:t>
            </a:r>
            <a:r>
              <a:rPr lang="sr-Latn-CS" dirty="0"/>
              <a:t>S</a:t>
            </a:r>
          </a:p>
          <a:p>
            <a:pPr>
              <a:buNone/>
            </a:pPr>
            <a:r>
              <a:rPr lang="sr-Latn-CS" dirty="0"/>
              <a:t>Fe</a:t>
            </a:r>
            <a:r>
              <a:rPr lang="sr-Latn-CS" baseline="-25000" dirty="0"/>
              <a:t>3</a:t>
            </a:r>
            <a:r>
              <a:rPr lang="sr-Latn-CS" dirty="0"/>
              <a:t>C + 2H</a:t>
            </a:r>
            <a:r>
              <a:rPr lang="sr-Latn-CS" baseline="-25000" dirty="0"/>
              <a:t>2</a:t>
            </a:r>
            <a:r>
              <a:rPr lang="sr-Latn-CS" dirty="0"/>
              <a:t>		CH</a:t>
            </a:r>
            <a:r>
              <a:rPr lang="sr-Latn-CS" baseline="-25000" dirty="0"/>
              <a:t>4</a:t>
            </a:r>
            <a:r>
              <a:rPr lang="sr-Latn-CS" dirty="0"/>
              <a:t> + Fe</a:t>
            </a:r>
          </a:p>
          <a:p>
            <a:pPr>
              <a:buNone/>
            </a:pPr>
            <a:r>
              <a:rPr lang="sr-Latn-CS" dirty="0"/>
              <a:t>*	Mehurovi nastaju kada se zavarivanje vrši vlažnim elektrodama ili kada je okolina zasićena vlagom.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8194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0" y="32766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37338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ynucc.yeungnam.ac.kr/~metal/data/corrosion/images/crack3.gif"/>
          <p:cNvPicPr>
            <a:picLocks noChangeAspect="1" noChangeArrowheads="1"/>
          </p:cNvPicPr>
          <p:nvPr/>
        </p:nvPicPr>
        <p:blipFill>
          <a:blip r:embed="rId2"/>
          <a:srcRect b="22222"/>
          <a:stretch>
            <a:fillRect/>
          </a:stretch>
        </p:blipFill>
        <p:spPr bwMode="auto">
          <a:xfrm>
            <a:off x="3684814" y="5257800"/>
            <a:ext cx="5459186" cy="1295400"/>
          </a:xfrm>
          <a:prstGeom prst="rect">
            <a:avLst/>
          </a:prstGeom>
          <a:noFill/>
        </p:spPr>
      </p:pic>
      <p:pic>
        <p:nvPicPr>
          <p:cNvPr id="6148" name="Picture 4" descr="Porosity seen here in a cross-section of a fillet weld in aluminum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41497"/>
            <a:ext cx="2819400" cy="2116503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971800" y="5867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b="1" dirty="0" err="1"/>
              <a:t>Apsorpcija</a:t>
            </a:r>
            <a:r>
              <a:rPr lang="en-US" b="1" dirty="0"/>
              <a:t> </a:t>
            </a:r>
            <a:r>
              <a:rPr lang="en-US" b="1" dirty="0" err="1"/>
              <a:t>gasova</a:t>
            </a:r>
            <a:r>
              <a:rPr lang="en-US" b="1" dirty="0"/>
              <a:t> u </a:t>
            </a:r>
            <a:r>
              <a:rPr lang="en-US" b="1" dirty="0" err="1"/>
              <a:t>šavu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Obrazovanje “ribljih očiju”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Nastaju na prelomima uzoraka za ispitivanje zatezanjem.</a:t>
            </a:r>
          </a:p>
          <a:p>
            <a:pPr>
              <a:buFontTx/>
              <a:buChar char="-"/>
            </a:pPr>
            <a:r>
              <a:rPr lang="sr-Latn-CS" dirty="0"/>
              <a:t>Imaju dimenzije 1 – 10 mm, imaju zaobljen oblik i belu boju, nastaju oko uključaka</a:t>
            </a:r>
            <a:r>
              <a:rPr lang="en-US" dirty="0"/>
              <a:t> (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grupisan</a:t>
            </a:r>
            <a:r>
              <a:rPr lang="en-US" dirty="0"/>
              <a:t> </a:t>
            </a:r>
            <a:r>
              <a:rPr lang="en-US" dirty="0" err="1"/>
              <a:t>molekularni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(</a:t>
            </a:r>
            <a:r>
              <a:rPr lang="en-US" dirty="0" err="1"/>
              <a:t>ispunjenih</a:t>
            </a:r>
            <a:r>
              <a:rPr lang="en-US" dirty="0"/>
              <a:t> </a:t>
            </a:r>
            <a:r>
              <a:rPr lang="en-US" dirty="0" err="1"/>
              <a:t>molekularnim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56" t="5848" r="5556" b="6725"/>
          <a:stretch>
            <a:fillRect/>
          </a:stretch>
        </p:blipFill>
        <p:spPr bwMode="auto">
          <a:xfrm>
            <a:off x="5029200" y="4381500"/>
            <a:ext cx="3048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37221"/>
            <a:ext cx="2743200" cy="25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743200"/>
          </a:xfrm>
        </p:spPr>
        <p:txBody>
          <a:bodyPr/>
          <a:lstStyle/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sr-Latn-CS" dirty="0"/>
              <a:t>pri sporom ispitivanju zatezanjem (pri ispitivanju energije udara se ne javljaju).</a:t>
            </a:r>
          </a:p>
          <a:p>
            <a:r>
              <a:rPr lang="sr-Latn-CS" dirty="0"/>
              <a:t>Nastaju u intervalu između napona tečenja i zatezne čvrstoće: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5800" y="3276600"/>
            <a:ext cx="4419600" cy="3352800"/>
            <a:chOff x="4419600" y="3124200"/>
            <a:chExt cx="4470400" cy="3352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3124200"/>
              <a:ext cx="4470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Left-Right Arrow 4"/>
            <p:cNvSpPr/>
            <p:nvPr/>
          </p:nvSpPr>
          <p:spPr>
            <a:xfrm rot="20061541">
              <a:off x="5295597" y="4315096"/>
              <a:ext cx="2454147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229213"/>
            <a:ext cx="495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Pri</a:t>
            </a:r>
            <a:r>
              <a:rPr lang="en-US" sz="3200" dirty="0"/>
              <a:t> </a:t>
            </a:r>
            <a:r>
              <a:rPr lang="en-US" sz="3200" dirty="0" err="1"/>
              <a:t>sporom</a:t>
            </a:r>
            <a:r>
              <a:rPr lang="en-US" sz="3200" dirty="0"/>
              <a:t> </a:t>
            </a:r>
            <a:r>
              <a:rPr lang="en-US" sz="3200" dirty="0" err="1"/>
              <a:t>ispitivanju</a:t>
            </a:r>
            <a:r>
              <a:rPr lang="en-US" sz="3200" dirty="0"/>
              <a:t> </a:t>
            </a:r>
            <a:r>
              <a:rPr lang="en-US" sz="3200" dirty="0" err="1"/>
              <a:t>zatezanjem</a:t>
            </a:r>
            <a:r>
              <a:rPr lang="en-US" sz="3200" dirty="0"/>
              <a:t>, </a:t>
            </a:r>
            <a:r>
              <a:rPr lang="en-US" sz="3200" dirty="0" err="1"/>
              <a:t>napon</a:t>
            </a:r>
            <a:r>
              <a:rPr lang="en-US" sz="3200" dirty="0"/>
              <a:t> </a:t>
            </a:r>
            <a:r>
              <a:rPr lang="en-US" sz="3200" dirty="0" err="1"/>
              <a:t>unutar</a:t>
            </a:r>
            <a:r>
              <a:rPr lang="en-US" sz="3200" dirty="0"/>
              <a:t> pore </a:t>
            </a:r>
            <a:r>
              <a:rPr lang="en-US" sz="3200" dirty="0" err="1"/>
              <a:t>ispunjene</a:t>
            </a:r>
            <a:r>
              <a:rPr lang="en-US" sz="3200" dirty="0"/>
              <a:t> </a:t>
            </a:r>
            <a:r>
              <a:rPr lang="en-US" sz="3200" dirty="0" err="1"/>
              <a:t>molekularnim</a:t>
            </a:r>
            <a:r>
              <a:rPr lang="en-US" sz="3200" dirty="0"/>
              <a:t> H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 err="1"/>
              <a:t>raste</a:t>
            </a:r>
            <a:r>
              <a:rPr lang="en-US" sz="3200" dirty="0"/>
              <a:t>, </a:t>
            </a:r>
            <a:r>
              <a:rPr lang="en-US" sz="3200" dirty="0" err="1"/>
              <a:t>vodonik</a:t>
            </a:r>
            <a:r>
              <a:rPr lang="en-US" sz="3200" dirty="0"/>
              <a:t> se </a:t>
            </a:r>
            <a:r>
              <a:rPr lang="en-US" sz="3200" dirty="0" err="1"/>
              <a:t>oslobađa</a:t>
            </a:r>
            <a:r>
              <a:rPr lang="sr-Latn-CS" sz="3200" dirty="0"/>
              <a:t> (smešta između uključka i metala)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izaziva</a:t>
            </a:r>
            <a:r>
              <a:rPr lang="en-US" sz="3200" dirty="0"/>
              <a:t> </a:t>
            </a:r>
            <a:r>
              <a:rPr lang="en-US" sz="3200" dirty="0" err="1"/>
              <a:t>lokalnu</a:t>
            </a:r>
            <a:r>
              <a:rPr lang="en-US" sz="3200" dirty="0"/>
              <a:t> </a:t>
            </a:r>
            <a:r>
              <a:rPr lang="en-US" sz="3200" dirty="0" err="1"/>
              <a:t>krtost</a:t>
            </a:r>
            <a:r>
              <a:rPr lang="en-US" sz="3200" dirty="0"/>
              <a:t>.</a:t>
            </a:r>
            <a:endParaRPr lang="sr-Latn-C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šavova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sr-Latn-CS" u="sng" dirty="0"/>
              <a:t>Vodonik povećava osetljivost materijala prema obrazovanju prslina</a:t>
            </a:r>
            <a:r>
              <a:rPr lang="sr-Latn-CS" dirty="0"/>
              <a:t>: kada vodonik iz atomnog stanja pre</a:t>
            </a:r>
            <a:r>
              <a:rPr lang="en-US" dirty="0"/>
              <a:t>đ</a:t>
            </a:r>
            <a:r>
              <a:rPr lang="sr-Latn-CS" dirty="0"/>
              <a:t>e u molekularno, javljaju se unutrašnji naponi.</a:t>
            </a:r>
            <a:endParaRPr lang="en-US" dirty="0"/>
          </a:p>
          <a:p>
            <a:endParaRPr lang="en-US" dirty="0"/>
          </a:p>
          <a:p>
            <a:endParaRPr lang="sr-Latn-CS" dirty="0"/>
          </a:p>
          <a:p>
            <a:r>
              <a:rPr lang="sr-Latn-CS" u="sng" dirty="0"/>
              <a:t>Smanjenje izduženja </a:t>
            </a:r>
            <a:r>
              <a:rPr lang="sr-Latn-CS" dirty="0"/>
              <a:t>(smanjena duktilnost) pri ispitivanju zatezanjem zbog pojave “ribljih očiju”.</a:t>
            </a:r>
          </a:p>
          <a:p>
            <a:r>
              <a:rPr lang="sr-Latn-CS" u="sng" dirty="0"/>
              <a:t>Pad energije udara šava </a:t>
            </a:r>
            <a:r>
              <a:rPr lang="sr-Latn-CS" dirty="0"/>
              <a:t>za 20-25 %.</a:t>
            </a:r>
            <a:endParaRPr lang="en-US" dirty="0"/>
          </a:p>
        </p:txBody>
      </p:sp>
      <p:pic>
        <p:nvPicPr>
          <p:cNvPr id="4" name="Picture 2" descr="http://ynucc.yeungnam.ac.kr/~metal/data/corrosion/images/crack3.gif"/>
          <p:cNvPicPr>
            <a:picLocks noChangeAspect="1" noChangeArrowheads="1"/>
          </p:cNvPicPr>
          <p:nvPr/>
        </p:nvPicPr>
        <p:blipFill>
          <a:blip r:embed="rId2"/>
          <a:srcRect b="22222"/>
          <a:stretch>
            <a:fillRect/>
          </a:stretch>
        </p:blipFill>
        <p:spPr bwMode="auto">
          <a:xfrm>
            <a:off x="4005943" y="3124200"/>
            <a:ext cx="5138057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Faktori koji utiču na odstranjivanje vodonika u šavovima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Zavarivanje osušenim elektrodama – manje vodonika iz vlage</a:t>
            </a:r>
          </a:p>
          <a:p>
            <a:r>
              <a:rPr lang="sr-Latn-CS" dirty="0"/>
              <a:t>Zavarivanje bazičnim elektrodama (niskovodoničnim) – manje vodonika iz obloge</a:t>
            </a:r>
          </a:p>
          <a:p>
            <a:r>
              <a:rPr lang="sr-Latn-CS" dirty="0"/>
              <a:t>Neprekidnim zavarivanjem bez međuhlađenja – zadržavanje šava u tečnom stanju kako bi se vodonik izdvojio</a:t>
            </a:r>
          </a:p>
          <a:p>
            <a:r>
              <a:rPr lang="sr-Latn-CS" dirty="0"/>
              <a:t>Zavarivanje elekrodama većeg prečnika – zadržavanje šava u tečnom stanju kako bi se vodonik izdvojio</a:t>
            </a:r>
          </a:p>
          <a:p>
            <a:r>
              <a:rPr lang="sr-Latn-CS" dirty="0"/>
              <a:t>Termička obrada šavova ispod temperature A</a:t>
            </a:r>
            <a:r>
              <a:rPr lang="sr-Latn-CS" baseline="-25000" dirty="0"/>
              <a:t>3</a:t>
            </a:r>
            <a:r>
              <a:rPr lang="sr-Latn-CS" dirty="0"/>
              <a:t> – da se omogući izdvajanje vodonika</a:t>
            </a:r>
            <a:r>
              <a:rPr lang="en-US" dirty="0"/>
              <a:t>: - </a:t>
            </a:r>
            <a:r>
              <a:rPr lang="en-US" dirty="0" err="1"/>
              <a:t>žarenje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600-650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dogrevanje</a:t>
            </a:r>
            <a:r>
              <a:rPr lang="en-US" dirty="0"/>
              <a:t> 200-300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sr-Latn-CS" baseline="-25000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Celulozna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: do 27 cm</a:t>
            </a:r>
            <a:r>
              <a:rPr lang="en-US" baseline="30000" dirty="0"/>
              <a:t>3</a:t>
            </a:r>
            <a:r>
              <a:rPr lang="en-US" dirty="0"/>
              <a:t>/100 g</a:t>
            </a:r>
          </a:p>
          <a:p>
            <a:pPr marL="514350" indent="-514350">
              <a:buAutoNum type="arabicPeriod"/>
            </a:pPr>
            <a:r>
              <a:rPr lang="en-US" dirty="0" err="1"/>
              <a:t>Oksidna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rutilna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: do 15 cm</a:t>
            </a:r>
            <a:r>
              <a:rPr lang="en-US" baseline="30000" dirty="0"/>
              <a:t>3</a:t>
            </a:r>
            <a:r>
              <a:rPr lang="en-US" dirty="0"/>
              <a:t>/100 g</a:t>
            </a:r>
          </a:p>
          <a:p>
            <a:pPr marL="514350" indent="-514350">
              <a:buAutoNum type="arabicPeriod"/>
            </a:pPr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: do 8 cm</a:t>
            </a:r>
            <a:r>
              <a:rPr lang="en-US" baseline="30000" dirty="0"/>
              <a:t>3</a:t>
            </a:r>
            <a:r>
              <a:rPr lang="en-US" dirty="0"/>
              <a:t>/100 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Apsorpcija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Rastop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(OM)</a:t>
            </a:r>
          </a:p>
          <a:p>
            <a:pPr marL="514350" indent="-514350">
              <a:buAutoNum type="arabicPeriod"/>
            </a:pPr>
            <a:r>
              <a:rPr lang="en-US" dirty="0" err="1"/>
              <a:t>Kapi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(DM) – </a:t>
            </a:r>
            <a:r>
              <a:rPr lang="en-US" dirty="0" err="1"/>
              <a:t>intenzivnije</a:t>
            </a:r>
            <a:r>
              <a:rPr lang="en-US" dirty="0"/>
              <a:t>!!!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/>
              <a:t>Apsorpcija</a:t>
            </a:r>
            <a:r>
              <a:rPr lang="en-US" dirty="0"/>
              <a:t> je </a:t>
            </a:r>
            <a:r>
              <a:rPr lang="en-US" dirty="0" err="1"/>
              <a:t>intenzivnija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kapi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Više</a:t>
            </a:r>
            <a:r>
              <a:rPr lang="en-US" dirty="0"/>
              <a:t> temperature (DM ~2500</a:t>
            </a:r>
            <a:r>
              <a:rPr lang="en-US" baseline="30000" dirty="0"/>
              <a:t>o</a:t>
            </a:r>
            <a:r>
              <a:rPr lang="en-US" dirty="0"/>
              <a:t>C, OM ~2000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~1500</a:t>
            </a:r>
            <a:r>
              <a:rPr lang="en-US" baseline="30000" dirty="0"/>
              <a:t>o</a:t>
            </a:r>
            <a:r>
              <a:rPr lang="en-US" dirty="0"/>
              <a:t>C) –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temeratura</a:t>
            </a:r>
            <a:r>
              <a:rPr lang="en-US" dirty="0"/>
              <a:t> </a:t>
            </a:r>
            <a:r>
              <a:rPr lang="en-US" dirty="0" err="1"/>
              <a:t>viša</a:t>
            </a:r>
            <a:r>
              <a:rPr lang="en-US" dirty="0"/>
              <a:t>, </a:t>
            </a:r>
            <a:r>
              <a:rPr lang="en-US" dirty="0" err="1"/>
              <a:t>apsorpcija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sobnoj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sr-Latn-CS" dirty="0"/>
              <a:t>~</a:t>
            </a:r>
            <a:r>
              <a:rPr lang="en-US" dirty="0"/>
              <a:t>0</a:t>
            </a:r>
          </a:p>
          <a:p>
            <a:pPr marL="514350" indent="-514350">
              <a:buAutoNum type="alphaLcParenR"/>
            </a:pP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kapi</a:t>
            </a:r>
            <a:r>
              <a:rPr lang="en-US" dirty="0"/>
              <a:t> DM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OM: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4876800"/>
            <a:ext cx="1066800" cy="12954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257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942306" y="4610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3100" y="6438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43000" y="5486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743200" y="5486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4800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590800" y="4800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447800" y="6019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590800" y="6019801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72100" y="4914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601494" y="4914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144294" y="4914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5256212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010400" cy="5668963"/>
          </a:xfrm>
        </p:spPr>
        <p:txBody>
          <a:bodyPr>
            <a:normAutofit/>
          </a:bodyPr>
          <a:lstStyle/>
          <a:p>
            <a:r>
              <a:rPr lang="sr-Latn-CS" dirty="0"/>
              <a:t>Proces rastvaranja gasova u metalu vrši se na sledeći način: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Adsorpcija – prianjanje atoma gasa na površinu materijala</a:t>
            </a:r>
          </a:p>
          <a:p>
            <a:pPr marL="514350" indent="-514350">
              <a:buAutoNum type="arabicParenR"/>
            </a:pPr>
            <a:r>
              <a:rPr lang="sr-Latn-CS" dirty="0"/>
              <a:t>Hemisorpcija - adsorbovani gas obrazuje sa površinskim atomima rastvore ili hemijske spojeve</a:t>
            </a:r>
          </a:p>
          <a:p>
            <a:pPr marL="514350" indent="-514350">
              <a:buAutoNum type="arabicParenR"/>
            </a:pPr>
            <a:r>
              <a:rPr lang="sr-Latn-CS" dirty="0"/>
              <a:t>Apsorpcija – prodiranje produkata hemisorpcije u tečn</a:t>
            </a:r>
            <a:r>
              <a:rPr lang="en-US" dirty="0" err="1"/>
              <a:t>i</a:t>
            </a:r>
            <a:r>
              <a:rPr lang="sr-Latn-CS" dirty="0"/>
              <a:t> metal</a:t>
            </a:r>
          </a:p>
          <a:p>
            <a:pPr marL="514350" indent="-514350">
              <a:buNone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7239000" y="2209800"/>
            <a:ext cx="3048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Right Brace 4"/>
          <p:cNvSpPr/>
          <p:nvPr/>
        </p:nvSpPr>
        <p:spPr>
          <a:xfrm>
            <a:off x="7239000" y="4724400"/>
            <a:ext cx="3048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7543800" y="2715161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Trenutno i istovremeno odvijanje procesa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4930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Sporiji proces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Razmatraće</a:t>
            </a:r>
            <a:r>
              <a:rPr lang="en-US" dirty="0"/>
              <a:t> se </a:t>
            </a:r>
            <a:r>
              <a:rPr lang="en-US" dirty="0" err="1"/>
              <a:t>apsorpcija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Kiseonika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Azota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Vodonika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Apsorpcija kiseonika u šavovima</a:t>
            </a:r>
            <a:endParaRPr kumimoji="0" lang="sr-Latn-C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/>
          </a:bodyPr>
          <a:lstStyle/>
          <a:p>
            <a:r>
              <a:rPr lang="sr-Latn-CS" dirty="0"/>
              <a:t>Železo sa kiseonikom obrazuje tri vrste oksida: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2Fe+O</a:t>
            </a:r>
            <a:r>
              <a:rPr lang="sr-Latn-CS" baseline="-25000" dirty="0"/>
              <a:t>2	 </a:t>
            </a:r>
            <a:r>
              <a:rPr lang="sr-Latn-CS" dirty="0"/>
              <a:t> FeO (fero-oksid sa 22,3 % O</a:t>
            </a:r>
            <a:r>
              <a:rPr lang="sr-Latn-CS" baseline="-25000" dirty="0"/>
              <a:t>2</a:t>
            </a:r>
            <a:r>
              <a:rPr lang="en-US" dirty="0"/>
              <a:t>-</a:t>
            </a:r>
            <a:r>
              <a:rPr lang="en-US" dirty="0" err="1"/>
              <a:t>vustit</a:t>
            </a:r>
            <a:r>
              <a:rPr lang="sr-Latn-CS" dirty="0"/>
              <a:t>)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4FeO</a:t>
            </a:r>
            <a:r>
              <a:rPr lang="sr-Latn-CS" baseline="-25000" dirty="0"/>
              <a:t>4</a:t>
            </a:r>
            <a:r>
              <a:rPr lang="sr-Latn-CS" dirty="0"/>
              <a:t>+O</a:t>
            </a:r>
            <a:r>
              <a:rPr lang="sr-Latn-CS" baseline="-25000" dirty="0"/>
              <a:t>2</a:t>
            </a:r>
            <a:r>
              <a:rPr lang="sr-Latn-CS" dirty="0"/>
              <a:t>	 6Fe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(feri-oksid sa 30 % O</a:t>
            </a:r>
            <a:r>
              <a:rPr lang="sr-Latn-CS" baseline="-25000" dirty="0"/>
              <a:t>2</a:t>
            </a:r>
            <a:r>
              <a:rPr lang="sr-Latn-CS" dirty="0"/>
              <a:t>-hematit)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6FeO+O</a:t>
            </a:r>
            <a:r>
              <a:rPr lang="sr-Latn-CS" baseline="-25000" dirty="0"/>
              <a:t>2</a:t>
            </a:r>
            <a:r>
              <a:rPr lang="sr-Latn-CS" dirty="0"/>
              <a:t>	 2Fe</a:t>
            </a:r>
            <a:r>
              <a:rPr lang="sr-Latn-CS" baseline="-25000" dirty="0"/>
              <a:t>3</a:t>
            </a:r>
            <a:r>
              <a:rPr lang="sr-Latn-CS" dirty="0"/>
              <a:t>O</a:t>
            </a:r>
            <a:r>
              <a:rPr lang="sr-Latn-CS" baseline="-25000" dirty="0"/>
              <a:t>4</a:t>
            </a:r>
            <a:r>
              <a:rPr lang="sr-Latn-CS" dirty="0"/>
              <a:t> (fero-feri-oksid sa 27,6% O</a:t>
            </a:r>
            <a:r>
              <a:rPr lang="sr-Latn-CS" baseline="-25000" dirty="0"/>
              <a:t>2 </a:t>
            </a:r>
            <a:r>
              <a:rPr lang="sr-Latn-CS" dirty="0"/>
              <a:t>- 				magnetit)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3122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410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875</Words>
  <Application>Microsoft Office PowerPoint</Application>
  <PresentationFormat>On-screen Show (4:3)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Savremene tehnolohije spajanja materijala - 1</vt:lpstr>
      <vt:lpstr>PowerPoint Presentation</vt:lpstr>
      <vt:lpstr>Apsorpcija gasova u šavu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Uticaj apsorbovanog kiseonika na zavarene spojeve</vt:lpstr>
      <vt:lpstr>Uticaj fero-oksida na mehaničke osobine šavova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Uticaj fero-nitrida na mehaničke osobine šavova</vt:lpstr>
      <vt:lpstr>PowerPoint Presentation</vt:lpstr>
      <vt:lpstr>Apsorpcija vodonika u šavovima</vt:lpstr>
      <vt:lpstr>PowerPoint Presentation</vt:lpstr>
      <vt:lpstr>PowerPoint Presentation</vt:lpstr>
      <vt:lpstr>PowerPoint Presentation</vt:lpstr>
      <vt:lpstr>PowerPoint Presentation</vt:lpstr>
      <vt:lpstr>Uticaj vodonika na pojavu grešaka</vt:lpstr>
      <vt:lpstr>PowerPoint Presentation</vt:lpstr>
      <vt:lpstr>PowerPoint Presentation</vt:lpstr>
      <vt:lpstr>PowerPoint Presentation</vt:lpstr>
      <vt:lpstr>PowerPoint Presentation</vt:lpstr>
      <vt:lpstr>Uticaj vodonika na mehaničke osobine šavova</vt:lpstr>
      <vt:lpstr>Faktori koji utiču na odstranjivanje vodonika u šavovima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tehnolohije spajanja materijala - 1</dc:title>
  <dc:creator>sebastijan</dc:creator>
  <cp:lastModifiedBy>Sebastian Baloš</cp:lastModifiedBy>
  <cp:revision>139</cp:revision>
  <dcterms:created xsi:type="dcterms:W3CDTF">2013-02-26T10:58:16Z</dcterms:created>
  <dcterms:modified xsi:type="dcterms:W3CDTF">2016-11-28T08:48:29Z</dcterms:modified>
</cp:coreProperties>
</file>